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7" r:id="rId11"/>
    <p:sldId id="265" r:id="rId12"/>
    <p:sldId id="268" r:id="rId13"/>
    <p:sldId id="269" r:id="rId14"/>
    <p:sldId id="26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A858B-A353-4976-B2DD-04C6ED9C8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A3F046-07D2-46FF-992F-3FB07CEED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BBF471-EF78-4116-9754-2C3AD5C1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7AB257-8F14-4DC4-96DF-818B3C9B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642719-DE21-4FAB-942C-E43E5D5D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21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70161-DE37-41BE-B04B-4A4742A5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60614D-5998-4BA6-91C7-2E30C9B16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D72E2-A4A3-4122-BD73-AE057291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4EED4-B030-41AA-8843-751CC269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F7B1F-7D96-4EB4-86D4-F592D72C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00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64F4F9-8071-4B4D-89C5-A1997640A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B870DF-8A00-428B-900A-7C65079FC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055F9-EC7D-4DFE-BC9F-0D05863A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B2EC5-2B02-4914-8529-16E365140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BF6612-5649-4030-AB8C-B4CAE4C0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52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3CC29-5BB2-419A-A697-94A70B39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59E7E-A448-46CC-8157-8A935760E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6A5F6-22EA-4ED8-8D2D-1A3E1AE9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EAE7E-501F-4EB1-A0C3-BB9AD3A9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7EB5D8-CF7A-4AA4-B41E-7108410F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42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85AF8-8F63-415D-95F7-E5AC2875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C2D92C-0E31-46FA-B3C1-6FF408EB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AD997-3691-4D31-931A-F8A45321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CEFBCF-16FE-4A47-B46A-EF0B9A48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812735-B9A4-4927-9F13-B1FB3F00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6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13FC0-0ABF-4392-A53D-B62B6DC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89A74E-EACC-4B61-AD41-F8673096B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DA7872-B48C-4F33-A8AB-702D80DB5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3DCAEC-00B2-46FF-899D-91B6DCB2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9767D3-E53B-4A5F-9BC9-043EFBDA2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5EC785-3710-4C59-B0E2-73BF0634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53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F69D4-847B-4502-A3D6-A37FDC3F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805125-5556-4E85-9DD4-5A6FA8C94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72DB0D-923E-4D21-970F-BDCD50CCF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15CA33-ECCF-4370-99F0-44F38E0FA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770A00-207E-466A-8FC7-06845F7FE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5164F4-04CD-4952-BF52-1693CBF1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534C26-9FC9-41A9-A6A1-ECB9BD93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1E8D5D-23EF-4F27-8398-FD10B8BD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970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DC3D7-8983-4E91-8C7C-2F986E01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19772E-32FB-4492-8473-874C5946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41DB6F-07F7-4580-884F-625F0F68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DC67D2-8DC2-43A5-BA70-14B6F203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61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B14FB5-10EC-4FF7-B60C-20F5A8CB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795BAA-11B0-4ABD-8611-B60B5FC7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C6B4D-9015-4298-B553-64C3BF67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68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75F3A-435C-4DD8-AEE4-F440246D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1C68F0-EBA2-406F-B712-336CFB59B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1CA639-A4C9-4DEF-969A-E24723829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FC6D92-B3C0-4004-B0E6-08525958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81E6DA-C410-4D1D-88A1-187A6CB6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58F6C4-F5C0-48A7-BCC2-F8C15463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18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A29D2-7E94-4687-8193-9DCFC359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C28224-9622-4045-8612-3F7E8B362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7FCE1C-18AE-49D5-BABD-866C3C796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078A82-62A7-4BE7-AB47-E0F7AD8C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4A63A0-4EA8-4BCC-BABD-876DF19F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E29765-CA6B-4782-8AE4-9EA091B6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91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462B70-4A0C-4043-B36D-5E4D27A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89E7F5-F8CE-4321-8F83-B0835B09E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BC8C4F-38FF-4DAA-9D16-6534198C6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29DB9-FAF1-4048-A60D-13F7E78B360B}" type="datetimeFigureOut">
              <a:rPr lang="zh-CN" altLang="en-US" smtClean="0"/>
              <a:t>2021/10/18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EDD8D6-EA0A-4202-809B-C293CEA60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44CA47-8D49-4B1E-8258-269155567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2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cn/docs/development/platform-integration/platform-channels" TargetMode="External"/><Relationship Id="rId2" Type="http://schemas.openxmlformats.org/officeDocument/2006/relationships/hyperlink" Target="https://flutter.c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7" Type="http://schemas.openxmlformats.org/officeDocument/2006/relationships/image" Target="../media/image17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github.com/Okami-2" TargetMode="External"/><Relationship Id="rId4" Type="http://schemas.openxmlformats.org/officeDocument/2006/relationships/image" Target="../media/image15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4.png"/><Relationship Id="rId5" Type="http://schemas.microsoft.com/office/2007/relationships/media" Target="../media/media3.mp4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art.cn/guides/language/effective-dart/styl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59F7F-0013-4B1A-9A89-D47991EC0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Pdf2Ical</a:t>
            </a:r>
            <a:r>
              <a:rPr lang="zh-CN" altLang="en-US" dirty="0"/>
              <a:t>产品方案设计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8DD4B2-866B-4BC0-940C-5869B6D539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62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1F791-3C53-4011-A655-5D930CBF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产品内容总策划（开发日程表）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06533B-C10E-4EA5-9D35-986AEE6F4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79" y="1970397"/>
            <a:ext cx="3701717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en-US" altLang="zh-CN" dirty="0"/>
              <a:t>Jira</a:t>
            </a:r>
            <a:r>
              <a:rPr lang="zh-CN" altLang="en-US" dirty="0"/>
              <a:t>管理项目进程，最终十一月中旬完成整个项目的构建。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7A0834-24AE-4FA6-A1E2-DCDF2883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917" y="1434133"/>
            <a:ext cx="7652084" cy="54238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F9F574-AEC5-4F5C-9FE0-BA0DA72EF852}"/>
              </a:ext>
            </a:extLst>
          </p:cNvPr>
          <p:cNvSpPr txBox="1"/>
          <p:nvPr/>
        </p:nvSpPr>
        <p:spPr>
          <a:xfrm>
            <a:off x="337887" y="4642599"/>
            <a:ext cx="38491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Jira | </a:t>
            </a:r>
            <a:r>
              <a:rPr lang="zh-CN" altLang="en-US" dirty="0"/>
              <a:t>事务与项目跟踪软件 </a:t>
            </a:r>
            <a:r>
              <a:rPr lang="en-US" altLang="zh-CN" dirty="0"/>
              <a:t>- Atlassian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u="sng" dirty="0"/>
              <a:t>https://www.atlassian.com/zh/software/jira</a:t>
            </a:r>
            <a:endParaRPr lang="zh-CN" altLang="en-US" u="sng" dirty="0"/>
          </a:p>
        </p:txBody>
      </p:sp>
      <p:pic>
        <p:nvPicPr>
          <p:cNvPr id="2054" name="Picture 6" descr="Scan me!">
            <a:extLst>
              <a:ext uri="{FF2B5EF4-FFF2-40B4-BE49-F238E27FC236}">
                <a16:creationId xmlns:a16="http://schemas.microsoft.com/office/drawing/2014/main" id="{1132C8C3-53B6-4508-813A-C2218B3D3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02" y="5369093"/>
            <a:ext cx="1488907" cy="148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813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FAA4B-5884-4A88-A2AC-34A945BC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53" y="11013"/>
            <a:ext cx="10515600" cy="1325563"/>
          </a:xfrm>
        </p:spPr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技术解决方案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-1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0B6D7-F619-47FB-B7C5-D37F00AD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" y="1017922"/>
            <a:ext cx="7547810" cy="4351338"/>
          </a:xfrm>
        </p:spPr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flutter</a:t>
            </a:r>
            <a:r>
              <a:rPr lang="zh-CN" altLang="en-US" dirty="0"/>
              <a:t>框架构建（</a:t>
            </a:r>
            <a:r>
              <a:rPr lang="en-US" altLang="zh-CN" dirty="0">
                <a:hlinkClick r:id="rId2"/>
              </a:rPr>
              <a:t>https://flutter.cn/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MethodChannel</a:t>
            </a:r>
            <a:r>
              <a:rPr lang="zh-CN" altLang="en-US" dirty="0"/>
              <a:t>与原生通信：</a:t>
            </a:r>
            <a:endParaRPr lang="en-US" altLang="zh-CN" dirty="0"/>
          </a:p>
          <a:p>
            <a:pPr lvl="1"/>
            <a:r>
              <a:rPr lang="en-US" altLang="zh-CN" dirty="0"/>
              <a:t>”</a:t>
            </a:r>
            <a:r>
              <a:rPr lang="zh-CN" altLang="en-US" b="0" i="0" dirty="0">
                <a:solidFill>
                  <a:srgbClr val="4A4A4A"/>
                </a:solidFill>
                <a:effectLst/>
                <a:latin typeface="Google Sans"/>
              </a:rPr>
              <a:t>撰写双端平台代码（插件编写实现）</a:t>
            </a:r>
            <a:endParaRPr lang="en-US" altLang="zh-CN" b="0" i="0" dirty="0">
              <a:solidFill>
                <a:srgbClr val="4A4A4A"/>
              </a:solidFill>
              <a:effectLst/>
              <a:latin typeface="Google Sans"/>
            </a:endParaRPr>
          </a:p>
          <a:p>
            <a:pPr lvl="1"/>
            <a:r>
              <a:rPr lang="en-US" altLang="zh-CN" b="0" i="0" dirty="0">
                <a:solidFill>
                  <a:srgbClr val="4A4A4A"/>
                </a:solidFill>
                <a:effectLst/>
                <a:latin typeface="Google Sans"/>
                <a:hlinkClick r:id="rId3"/>
              </a:rPr>
              <a:t>https://flutter.cn/docs/development/platform-integration/platform-channels</a:t>
            </a:r>
            <a:endParaRPr lang="en-US" altLang="zh-CN" b="0" i="0" dirty="0">
              <a:solidFill>
                <a:srgbClr val="4A4A4A"/>
              </a:solidFill>
              <a:effectLst/>
              <a:latin typeface="Google Sans"/>
            </a:endParaRPr>
          </a:p>
        </p:txBody>
      </p:sp>
      <p:pic>
        <p:nvPicPr>
          <p:cNvPr id="3074" name="Picture 2" descr="Scan me!">
            <a:extLst>
              <a:ext uri="{FF2B5EF4-FFF2-40B4-BE49-F238E27FC236}">
                <a16:creationId xmlns:a16="http://schemas.microsoft.com/office/drawing/2014/main" id="{EEA35AAD-6D2A-4299-8779-A251B3A4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56" y="1488740"/>
            <a:ext cx="1101394" cy="110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an me!">
            <a:extLst>
              <a:ext uri="{FF2B5EF4-FFF2-40B4-BE49-F238E27FC236}">
                <a16:creationId xmlns:a16="http://schemas.microsoft.com/office/drawing/2014/main" id="{4DAF03D0-5DE2-480F-A0B0-D41F6E71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4924105"/>
            <a:ext cx="1194637" cy="119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E58F85-3D25-4EDF-832B-D80A81DF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713" y="732569"/>
            <a:ext cx="55245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5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FAA4B-5884-4A88-A2AC-34A945BC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53" y="11013"/>
            <a:ext cx="10515600" cy="1325563"/>
          </a:xfrm>
        </p:spPr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技术解决方案</a:t>
            </a:r>
            <a:r>
              <a:rPr lang="en-US" altLang="zh-CN" dirty="0">
                <a:solidFill>
                  <a:srgbClr val="555555"/>
                </a:solidFill>
                <a:latin typeface="Open Sans" panose="020B0606030504020204" pitchFamily="34" charset="0"/>
              </a:rPr>
              <a:t>-2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0B6D7-F619-47FB-B7C5-D37F00AD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47" y="1017922"/>
            <a:ext cx="7547810" cy="4351338"/>
          </a:xfrm>
        </p:spPr>
        <p:txBody>
          <a:bodyPr/>
          <a:lstStyle/>
          <a:p>
            <a:pPr marL="457200" lvl="1" indent="0">
              <a:buNone/>
            </a:pPr>
            <a:endParaRPr lang="zh-CN" altLang="en-US" b="0" i="0" dirty="0">
              <a:solidFill>
                <a:srgbClr val="4A4A4A"/>
              </a:solidFill>
              <a:effectLst/>
              <a:latin typeface="Google Sans"/>
            </a:endParaRPr>
          </a:p>
          <a:p>
            <a:r>
              <a:rPr lang="zh-CN" altLang="en-US" dirty="0"/>
              <a:t>重写</a:t>
            </a:r>
            <a:r>
              <a:rPr lang="en-US" altLang="zh-CN" dirty="0" err="1"/>
              <a:t>pdfBox</a:t>
            </a:r>
            <a:r>
              <a:rPr lang="zh-CN" altLang="en-US" dirty="0"/>
              <a:t>的</a:t>
            </a:r>
            <a:r>
              <a:rPr lang="en-US" altLang="zh-CN" dirty="0" err="1"/>
              <a:t>WriteString</a:t>
            </a:r>
            <a:r>
              <a:rPr lang="zh-CN" altLang="en-US" dirty="0"/>
              <a:t>方法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D26AE8-9697-4A12-B339-7AC10FC56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10" y="2852502"/>
            <a:ext cx="3805990" cy="40054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ED9BA7-8D36-4406-9C25-865BB12E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30" y="2056148"/>
            <a:ext cx="6962274" cy="19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2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85A07-44CD-4C87-B799-8AA442A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弃用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DDB87A-10C6-431C-A013-1618C8968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65"/>
          <a:stretch/>
        </p:blipFill>
        <p:spPr>
          <a:xfrm>
            <a:off x="8753880" y="1094874"/>
            <a:ext cx="3438120" cy="57631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D40306C-E222-4B1E-B55A-3C06D8B20F55}"/>
              </a:ext>
            </a:extLst>
          </p:cNvPr>
          <p:cNvSpPr txBox="1"/>
          <p:nvPr/>
        </p:nvSpPr>
        <p:spPr>
          <a:xfrm flipH="1">
            <a:off x="514950" y="1780674"/>
            <a:ext cx="4586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Dynamic module loading #10530</a:t>
            </a:r>
            <a:endParaRPr lang="zh-CN" altLang="en-US" dirty="0"/>
          </a:p>
        </p:txBody>
      </p:sp>
      <p:pic>
        <p:nvPicPr>
          <p:cNvPr id="1026" name="Picture 2" descr="Scan me!">
            <a:extLst>
              <a:ext uri="{FF2B5EF4-FFF2-40B4-BE49-F238E27FC236}">
                <a16:creationId xmlns:a16="http://schemas.microsoft.com/office/drawing/2014/main" id="{7187BEA9-80F9-4978-85E0-84527259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867" y="1452583"/>
            <a:ext cx="985769" cy="98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AA9BD-F905-4CD4-AFD2-1DD11591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推广方案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C3DF05-2E51-4543-8648-70A6007DD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与校内社团合作，将应用集成到对方公众号</a:t>
            </a:r>
            <a:r>
              <a:rPr lang="en-US" altLang="zh-CN" dirty="0"/>
              <a:t>/</a:t>
            </a:r>
            <a:r>
              <a:rPr lang="zh-CN" altLang="en-US" dirty="0"/>
              <a:t>小程序中</a:t>
            </a:r>
            <a:endParaRPr lang="en-US" altLang="zh-CN" dirty="0"/>
          </a:p>
          <a:p>
            <a:r>
              <a:rPr lang="zh-CN" altLang="en-US"/>
              <a:t>在常用媒体发布消息</a:t>
            </a:r>
          </a:p>
        </p:txBody>
      </p:sp>
    </p:spTree>
    <p:extLst>
      <p:ext uri="{BB962C8B-B14F-4D97-AF65-F5344CB8AC3E}">
        <p14:creationId xmlns:p14="http://schemas.microsoft.com/office/powerpoint/2010/main" val="3579954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356F4-CB0D-4233-B433-FC8BC497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978316" cy="1059229"/>
          </a:xfrm>
        </p:spPr>
        <p:txBody>
          <a:bodyPr>
            <a:normAutofit/>
          </a:bodyPr>
          <a:lstStyle/>
          <a:p>
            <a:r>
              <a:rPr lang="zh-CN" altLang="en-US" dirty="0"/>
              <a:t>项目历史介绍（竞品分析）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557EA-0518-44D7-98BC-C6746565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91" y="1716648"/>
            <a:ext cx="1626577" cy="45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网络协会：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5B5F00-B691-47E7-A89C-3A011A70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5" y="896659"/>
            <a:ext cx="1466850" cy="838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9BD5D9-3155-4AFE-9FED-A76F7B5C26E7}"/>
              </a:ext>
            </a:extLst>
          </p:cNvPr>
          <p:cNvSpPr txBox="1"/>
          <p:nvPr/>
        </p:nvSpPr>
        <p:spPr>
          <a:xfrm>
            <a:off x="1955554" y="1690689"/>
            <a:ext cx="422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推文：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只要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5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分钟！轻松生成智能课表！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D3F8E5-692C-4F07-B763-7437433C8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0" y="1203081"/>
            <a:ext cx="1198685" cy="1198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58AFDE-D617-458B-B658-E5B6F2914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378" y="1945248"/>
            <a:ext cx="3997222" cy="47307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2E137F-C724-4194-89A0-728BA46A379C}"/>
              </a:ext>
            </a:extLst>
          </p:cNvPr>
          <p:cNvSpPr txBox="1"/>
          <p:nvPr/>
        </p:nvSpPr>
        <p:spPr>
          <a:xfrm>
            <a:off x="202955" y="2584067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根据用户账户密码登录教务网获取课程信息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08E703B-306E-458E-8D60-A847CA3C0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92" y="3200446"/>
            <a:ext cx="6656510" cy="23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356F4-CB0D-4233-B433-FC8BC497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272463" cy="105922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项目历史介绍（竞品分析）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557EA-0518-44D7-98BC-C6746565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91" y="1716648"/>
            <a:ext cx="1626577" cy="45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网络协会：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5B5F00-B691-47E7-A89C-3A011A70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5" y="896659"/>
            <a:ext cx="1466850" cy="838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9BD5D9-3155-4AFE-9FED-A76F7B5C26E7}"/>
              </a:ext>
            </a:extLst>
          </p:cNvPr>
          <p:cNvSpPr txBox="1"/>
          <p:nvPr/>
        </p:nvSpPr>
        <p:spPr>
          <a:xfrm>
            <a:off x="1955554" y="1690689"/>
            <a:ext cx="6925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项目地址：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https://github.com/iscnu/scnu-schedule-ical-jwxt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！</a:t>
            </a:r>
          </a:p>
          <a:p>
            <a:r>
              <a:rPr lang="zh-CN" altLang="en-US" dirty="0"/>
              <a:t>那个论坛：</a:t>
            </a:r>
            <a:r>
              <a:rPr lang="en-US" altLang="zh-CN" dirty="0"/>
              <a:t>ISCNU </a:t>
            </a:r>
            <a:r>
              <a:rPr lang="zh-CN" altLang="en-US" dirty="0"/>
              <a:t>的课表转 </a:t>
            </a:r>
            <a:r>
              <a:rPr lang="en-US" altLang="zh-CN" dirty="0"/>
              <a:t>iCal </a:t>
            </a:r>
            <a:r>
              <a:rPr lang="zh-CN" altLang="en-US" dirty="0"/>
              <a:t>服务开源了</a:t>
            </a:r>
            <a:r>
              <a:rPr lang="en-US" altLang="zh-CN" u="sng" dirty="0"/>
              <a:t>https://0xffff.one/d/496</a:t>
            </a:r>
            <a:endParaRPr lang="zh-CN" altLang="en-US" u="sng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D3F8E5-692C-4F07-B763-7437433C8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06" y="884994"/>
            <a:ext cx="1117296" cy="11172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2E137F-C724-4194-89A0-728BA46A379C}"/>
              </a:ext>
            </a:extLst>
          </p:cNvPr>
          <p:cNvSpPr txBox="1"/>
          <p:nvPr/>
        </p:nvSpPr>
        <p:spPr>
          <a:xfrm>
            <a:off x="202955" y="258406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无需密码，浏览器窗口间传送数据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B16CA8-CF11-410A-8EA2-003069879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0872"/>
            <a:ext cx="5713121" cy="37171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9CD4BD-7F20-41B5-8449-75B1FB63A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063" y="3036912"/>
            <a:ext cx="6100937" cy="252881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D494E71-5971-46B0-843F-5D2AC2741AD5}"/>
              </a:ext>
            </a:extLst>
          </p:cNvPr>
          <p:cNvSpPr txBox="1"/>
          <p:nvPr/>
        </p:nvSpPr>
        <p:spPr>
          <a:xfrm>
            <a:off x="6091063" y="5476079"/>
            <a:ext cx="4325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MDN:</a:t>
            </a:r>
            <a:r>
              <a:rPr lang="en-US" altLang="zh-CN" i="0" dirty="0" err="1">
                <a:solidFill>
                  <a:srgbClr val="1B1B1B"/>
                </a:solidFill>
                <a:effectLst/>
                <a:latin typeface="zillaslab"/>
              </a:rPr>
              <a:t>window.postMessage</a:t>
            </a:r>
            <a:endParaRPr lang="en-US" altLang="zh-CN" dirty="0"/>
          </a:p>
          <a:p>
            <a:r>
              <a:rPr lang="en-US" altLang="zh-CN" u="sng" dirty="0"/>
              <a:t>https://developer.mozilla.org/zh-CN/docs/Web/API/Window/postMessage</a:t>
            </a:r>
            <a:endParaRPr lang="zh-CN" altLang="en-US" u="sng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35BBDB8-C46F-4A47-A575-102295725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624" y="5277499"/>
            <a:ext cx="1254208" cy="12542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A167B4-0736-4010-B4E9-C1F73AB0A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657" y="1228004"/>
            <a:ext cx="1109016" cy="11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356F4-CB0D-4233-B433-FC8BC497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15100" cy="1059229"/>
          </a:xfrm>
        </p:spPr>
        <p:txBody>
          <a:bodyPr/>
          <a:lstStyle/>
          <a:p>
            <a:r>
              <a:rPr lang="zh-CN" altLang="en-US" dirty="0"/>
              <a:t>项目历史介绍（竞品分析）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557EA-0518-44D7-98BC-C6746565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91" y="1716648"/>
            <a:ext cx="1626577" cy="457200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zh-CN" altLang="en-US" dirty="0"/>
              <a:t>论坛老哥</a:t>
            </a:r>
            <a:r>
              <a:rPr lang="en-US" altLang="zh-CN" dirty="0"/>
              <a:t>Omnipresent</a:t>
            </a:r>
            <a:r>
              <a:rPr lang="zh-CN" altLang="en-US" dirty="0"/>
              <a:t>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9BD5D9-3155-4AFE-9FED-A76F7B5C26E7}"/>
              </a:ext>
            </a:extLst>
          </p:cNvPr>
          <p:cNvSpPr txBox="1"/>
          <p:nvPr/>
        </p:nvSpPr>
        <p:spPr>
          <a:xfrm>
            <a:off x="1955554" y="1690689"/>
            <a:ext cx="466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帖子：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2021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年秋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-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课表导入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[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支持</a:t>
            </a:r>
            <a:r>
              <a:rPr lang="en-US" altLang="zh-CN" b="1" i="0" u="sng" dirty="0" err="1">
                <a:solidFill>
                  <a:srgbClr val="333333"/>
                </a:solidFill>
                <a:effectLst/>
                <a:latin typeface="-apple-system"/>
              </a:rPr>
              <a:t>Android&amp;iOS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2E137F-C724-4194-89A0-728BA46A379C}"/>
              </a:ext>
            </a:extLst>
          </p:cNvPr>
          <p:cNvSpPr txBox="1"/>
          <p:nvPr/>
        </p:nvSpPr>
        <p:spPr>
          <a:xfrm>
            <a:off x="202955" y="2584067"/>
            <a:ext cx="6312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提供在线和离线方式，在线方式根据用户账户密码登录教务网获取课程信息。离线方式由用户输入课表数据。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97CC33-56F7-4895-B475-5787CF60B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3" y="906962"/>
            <a:ext cx="775871" cy="7758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68C6B3-650C-47A1-BC68-78C739F8E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93" y="2740373"/>
            <a:ext cx="5492107" cy="4117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E2041A-AF46-45E3-BFC6-9F22B1AE8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21" y="659424"/>
            <a:ext cx="1400598" cy="1400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A732EDB-BF2B-4803-93CA-F50356D79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91" y="3953404"/>
            <a:ext cx="6145824" cy="221679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6E504A0-80D0-4D0A-8212-144246EBCA35}"/>
              </a:ext>
            </a:extLst>
          </p:cNvPr>
          <p:cNvSpPr txBox="1"/>
          <p:nvPr/>
        </p:nvSpPr>
        <p:spPr>
          <a:xfrm>
            <a:off x="2215662" y="393268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</a:t>
            </a:r>
            <a:r>
              <a:rPr lang="en-US" altLang="zh-CN" dirty="0"/>
              <a:t>2021-09</a:t>
            </a:r>
          </a:p>
        </p:txBody>
      </p:sp>
    </p:spTree>
    <p:extLst>
      <p:ext uri="{BB962C8B-B14F-4D97-AF65-F5344CB8AC3E}">
        <p14:creationId xmlns:p14="http://schemas.microsoft.com/office/powerpoint/2010/main" val="64037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356F4-CB0D-4233-B433-FC8BC497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587916" cy="1059229"/>
          </a:xfrm>
        </p:spPr>
        <p:txBody>
          <a:bodyPr/>
          <a:lstStyle/>
          <a:p>
            <a:r>
              <a:rPr lang="zh-CN" altLang="en-US" dirty="0"/>
              <a:t>项目历史介绍（竞品分析）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499B75-C7BB-4275-A1F7-706E54CC8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638550"/>
            <a:ext cx="5715000" cy="32194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0263DE-840C-4317-91CD-090CDB511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48" y="1012051"/>
            <a:ext cx="871704" cy="8717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673961-B643-46F3-AD4E-295C73079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1" y="1015463"/>
            <a:ext cx="871704" cy="8717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D2EAEB-38C4-489A-A322-B54994F52BE0}"/>
              </a:ext>
            </a:extLst>
          </p:cNvPr>
          <p:cNvSpPr txBox="1"/>
          <p:nvPr/>
        </p:nvSpPr>
        <p:spPr>
          <a:xfrm>
            <a:off x="1180507" y="1978429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u="none" strike="noStrike" dirty="0">
                <a:effectLst/>
                <a:latin typeface="-apple-system"/>
                <a:hlinkClick r:id="rId5"/>
              </a:rPr>
              <a:t>Okami-2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16C3A-98E7-4B5E-B234-7AD9BB75FE5A}"/>
              </a:ext>
            </a:extLst>
          </p:cNvPr>
          <p:cNvSpPr txBox="1"/>
          <p:nvPr/>
        </p:nvSpPr>
        <p:spPr>
          <a:xfrm>
            <a:off x="114946" y="197842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Lraty</a:t>
            </a:r>
            <a:r>
              <a:rPr lang="en-US" altLang="zh-CN" dirty="0"/>
              <a:t>-li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FDA563-F710-4216-A26C-FCBF6571C599}"/>
              </a:ext>
            </a:extLst>
          </p:cNvPr>
          <p:cNvSpPr txBox="1"/>
          <p:nvPr/>
        </p:nvSpPr>
        <p:spPr>
          <a:xfrm>
            <a:off x="2579023" y="1978429"/>
            <a:ext cx="622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项目地址：https://github.com/lraty-li/SCNU-Jwxt-Pdf2Ics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66288B9-026C-4F14-B59C-435F0CD45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68" y="2423669"/>
            <a:ext cx="1138973" cy="11389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0D2F28-3AFE-44ED-8720-D31B94590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68" y="1208789"/>
            <a:ext cx="1138972" cy="113897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AA7140E-7C32-43E4-94CF-3A9CCF0DFCC4}"/>
              </a:ext>
            </a:extLst>
          </p:cNvPr>
          <p:cNvSpPr txBox="1"/>
          <p:nvPr/>
        </p:nvSpPr>
        <p:spPr>
          <a:xfrm>
            <a:off x="2579023" y="2748069"/>
            <a:ext cx="622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Demo</a:t>
            </a:r>
            <a:r>
              <a:rPr lang="zh-CN" altLang="en-US" dirty="0"/>
              <a:t>地址（</a:t>
            </a:r>
            <a:r>
              <a:rPr lang="en-US" altLang="zh-CN" dirty="0" err="1"/>
              <a:t>github</a:t>
            </a:r>
            <a:r>
              <a:rPr lang="en-US" altLang="zh-CN" dirty="0"/>
              <a:t> Page)</a:t>
            </a:r>
            <a:r>
              <a:rPr lang="zh-CN" altLang="en-US" dirty="0"/>
              <a:t>：https://lraty-li.github.io/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8111DB-3094-42D4-BAF1-A354CD37C625}"/>
              </a:ext>
            </a:extLst>
          </p:cNvPr>
          <p:cNvSpPr txBox="1"/>
          <p:nvPr/>
        </p:nvSpPr>
        <p:spPr>
          <a:xfrm>
            <a:off x="0" y="3863909"/>
            <a:ext cx="5816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pdfjs</a:t>
            </a:r>
            <a:r>
              <a:rPr lang="zh-CN" altLang="en-US" dirty="0"/>
              <a:t>解析</a:t>
            </a:r>
            <a:r>
              <a:rPr lang="en-US" altLang="zh-CN" dirty="0"/>
              <a:t>pdf</a:t>
            </a:r>
            <a:r>
              <a:rPr lang="zh-CN" altLang="en-US" dirty="0"/>
              <a:t>，提取文本及其坐标，整理数据生成</a:t>
            </a:r>
            <a:r>
              <a:rPr lang="en-US" altLang="zh-CN" dirty="0" err="1"/>
              <a:t>ical</a:t>
            </a:r>
            <a:r>
              <a:rPr lang="zh-CN" altLang="en-US" dirty="0"/>
              <a:t>文件。</a:t>
            </a:r>
          </a:p>
        </p:txBody>
      </p:sp>
    </p:spTree>
    <p:extLst>
      <p:ext uri="{BB962C8B-B14F-4D97-AF65-F5344CB8AC3E}">
        <p14:creationId xmlns:p14="http://schemas.microsoft.com/office/powerpoint/2010/main" val="149582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8E944-18BC-4E99-86B4-75BD4FBA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7F98F1-1C9A-4D56-98CB-CE5E8A57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有课程日程提醒需求的用户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468BE-8AB9-4F7E-AA6A-9D8847A09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5629"/>
            <a:ext cx="993371" cy="9933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6DE84F-665C-470B-8896-CB0A4A24C3E3}"/>
              </a:ext>
            </a:extLst>
          </p:cNvPr>
          <p:cNvSpPr txBox="1"/>
          <p:nvPr/>
        </p:nvSpPr>
        <p:spPr>
          <a:xfrm>
            <a:off x="355369" y="3059668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关于</a:t>
            </a:r>
            <a:r>
              <a:rPr lang="en-US" altLang="zh-CN" dirty="0"/>
              <a:t>Email</a:t>
            </a:r>
            <a:r>
              <a:rPr lang="zh-CN" altLang="en-US" dirty="0"/>
              <a:t>、日历日程的使用：</a:t>
            </a:r>
            <a:r>
              <a:rPr lang="en-US" altLang="zh-CN" u="sng" dirty="0"/>
              <a:t>https://0xffff.one/d/130</a:t>
            </a:r>
            <a:endParaRPr lang="zh-CN" altLang="en-US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E3CB83-4E44-46D6-BE4B-D940F755B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8727"/>
            <a:ext cx="5536276" cy="343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C2977E-EA5D-48A3-9FCD-27399C1D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12" y="3549535"/>
            <a:ext cx="5595288" cy="33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5549AD-816F-4B68-ADD9-814EE0CAB251}"/>
              </a:ext>
            </a:extLst>
          </p:cNvPr>
          <p:cNvSpPr txBox="1"/>
          <p:nvPr/>
        </p:nvSpPr>
        <p:spPr>
          <a:xfrm>
            <a:off x="6374476" y="611283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导航</a:t>
            </a:r>
            <a:r>
              <a:rPr lang="en-US" altLang="zh-CN" dirty="0"/>
              <a:t>-</a:t>
            </a:r>
            <a:r>
              <a:rPr lang="zh-CN" altLang="en-US" dirty="0"/>
              <a:t>网站页面</a:t>
            </a:r>
            <a:r>
              <a:rPr lang="en-US" altLang="zh-CN" dirty="0"/>
              <a:t>-</a:t>
            </a:r>
            <a:r>
              <a:rPr lang="zh-CN" altLang="en-US" dirty="0"/>
              <a:t>日程管理（自动生成作业事件）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957602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7E7E7-0810-42DE-92C2-98E2B0F7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E14CD-568D-49A6-9DA2-F95115EBA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可用</a:t>
            </a:r>
            <a:endParaRPr lang="en-US" altLang="zh-CN" dirty="0"/>
          </a:p>
          <a:p>
            <a:r>
              <a:rPr lang="en-US" altLang="zh-CN" dirty="0"/>
              <a:t>60FPS</a:t>
            </a:r>
          </a:p>
          <a:p>
            <a:r>
              <a:rPr lang="zh-CN" altLang="en-US" dirty="0"/>
              <a:t>多语言、深色模式、无障碍支持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4A8A7B-9EEC-4B5C-B671-02324D979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53" y="2225842"/>
            <a:ext cx="583532" cy="583532"/>
          </a:xfrm>
          <a:prstGeom prst="rect">
            <a:avLst/>
          </a:prstGeom>
        </p:spPr>
      </p:pic>
      <p:pic>
        <p:nvPicPr>
          <p:cNvPr id="6" name="Recording_2021-10-16-19-42-47">
            <a:hlinkClick r:id="" action="ppaction://media"/>
            <a:extLst>
              <a:ext uri="{FF2B5EF4-FFF2-40B4-BE49-F238E27FC236}">
                <a16:creationId xmlns:a16="http://schemas.microsoft.com/office/drawing/2014/main" id="{8DA1FF08-91C8-4408-B582-0AE87FB57F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16922" y="3283525"/>
            <a:ext cx="1649885" cy="3574474"/>
          </a:xfrm>
          <a:prstGeom prst="rect">
            <a:avLst/>
          </a:prstGeom>
        </p:spPr>
      </p:pic>
      <p:pic>
        <p:nvPicPr>
          <p:cNvPr id="7" name="Recording_2021-10-16-19-43-10">
            <a:hlinkClick r:id="" action="ppaction://media"/>
            <a:extLst>
              <a:ext uri="{FF2B5EF4-FFF2-40B4-BE49-F238E27FC236}">
                <a16:creationId xmlns:a16="http://schemas.microsoft.com/office/drawing/2014/main" id="{0231E0A1-8632-4946-B292-3971CBC23D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04989" y="3283526"/>
            <a:ext cx="1649884" cy="3574473"/>
          </a:xfrm>
          <a:prstGeom prst="rect">
            <a:avLst/>
          </a:prstGeom>
        </p:spPr>
      </p:pic>
      <p:pic>
        <p:nvPicPr>
          <p:cNvPr id="8" name="Recording_2021-10-16-19-49-54">
            <a:hlinkClick r:id="" action="ppaction://media"/>
            <a:extLst>
              <a:ext uri="{FF2B5EF4-FFF2-40B4-BE49-F238E27FC236}">
                <a16:creationId xmlns:a16="http://schemas.microsoft.com/office/drawing/2014/main" id="{B51C09BF-337F-46EF-A5F2-2B48F5BE3A7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528857" y="3283526"/>
            <a:ext cx="1649885" cy="35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F91E5-610E-406E-91F2-ECB34D23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产品内容总策划（应用流程）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3160B-4B3D-4604-81E8-1AF72D5E8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Adobe XD </a:t>
            </a:r>
            <a:r>
              <a:rPr lang="zh-CN" altLang="en-US" dirty="0"/>
              <a:t>原型</a:t>
            </a:r>
          </a:p>
        </p:txBody>
      </p:sp>
      <p:pic>
        <p:nvPicPr>
          <p:cNvPr id="4" name="Adobe XD 2021-10-16 19-54-02">
            <a:hlinkClick r:id="" action="ppaction://media"/>
            <a:extLst>
              <a:ext uri="{FF2B5EF4-FFF2-40B4-BE49-F238E27FC236}">
                <a16:creationId xmlns:a16="http://schemas.microsoft.com/office/drawing/2014/main" id="{BD6A947C-997E-4B68-A946-9DAFA8384B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9063" y="1421852"/>
            <a:ext cx="2422358" cy="54361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F9A19A4-6608-4243-A990-382F31E5094B}"/>
              </a:ext>
            </a:extLst>
          </p:cNvPr>
          <p:cNvSpPr txBox="1"/>
          <p:nvPr/>
        </p:nvSpPr>
        <p:spPr>
          <a:xfrm>
            <a:off x="838200" y="2470301"/>
            <a:ext cx="4086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与现有实现已经出现不一致，但大致结构不变。</a:t>
            </a:r>
          </a:p>
        </p:txBody>
      </p:sp>
    </p:spTree>
    <p:extLst>
      <p:ext uri="{BB962C8B-B14F-4D97-AF65-F5344CB8AC3E}">
        <p14:creationId xmlns:p14="http://schemas.microsoft.com/office/powerpoint/2010/main" val="380312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62993-3947-4D9B-B75E-E6B4231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产品内容总策划（设计与测试规范）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97E696-DF20-4505-8D5E-2A2EC44C5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Material Design</a:t>
            </a:r>
            <a:r>
              <a:rPr lang="zh-CN" altLang="en-US" dirty="0"/>
              <a:t>（</a:t>
            </a:r>
            <a:r>
              <a:rPr lang="en-US" altLang="zh-CN" dirty="0"/>
              <a:t>Material </a:t>
            </a:r>
            <a:r>
              <a:rPr lang="zh-CN" altLang="en-US" dirty="0"/>
              <a:t>是 </a:t>
            </a:r>
            <a:r>
              <a:rPr lang="en-US" altLang="zh-CN" dirty="0"/>
              <a:t>Flutter </a:t>
            </a:r>
            <a:r>
              <a:rPr lang="zh-CN" altLang="en-US" dirty="0"/>
              <a:t>中两个自带的设计之一，</a:t>
            </a:r>
            <a:r>
              <a:rPr lang="en-US" altLang="zh-CN" dirty="0"/>
              <a:t>iOS</a:t>
            </a:r>
            <a:r>
              <a:rPr lang="zh-CN" altLang="en-US" dirty="0"/>
              <a:t>风格为</a:t>
            </a:r>
            <a:r>
              <a:rPr lang="en-US" altLang="zh-CN" dirty="0"/>
              <a:t>Cupertino components</a:t>
            </a:r>
            <a:r>
              <a:rPr lang="zh-CN" altLang="en-US" dirty="0"/>
              <a:t>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编码遵循</a:t>
            </a:r>
            <a:r>
              <a:rPr lang="en-US" altLang="zh-CN" dirty="0"/>
              <a:t>Dart</a:t>
            </a:r>
            <a:r>
              <a:rPr lang="zh-CN" altLang="en-US" dirty="0"/>
              <a:t>官方代码风格。</a:t>
            </a:r>
            <a:r>
              <a:rPr lang="en-US" altLang="zh-CN" u="sng" dirty="0">
                <a:hlinkClick r:id="rId2"/>
              </a:rPr>
              <a:t>https://dart.cn/guides/language/effective-dart/style</a:t>
            </a:r>
            <a:endParaRPr lang="en-US" altLang="zh-CN" u="sng" dirty="0"/>
          </a:p>
          <a:p>
            <a:r>
              <a:rPr lang="zh-CN" altLang="en-US" dirty="0"/>
              <a:t>框架的集成测试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52D154-5BF5-462C-9F32-4B9ECE955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42" y="3265363"/>
            <a:ext cx="1217195" cy="1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1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500</Words>
  <Application>Microsoft Office PowerPoint</Application>
  <PresentationFormat>宽屏</PresentationFormat>
  <Paragraphs>61</Paragraphs>
  <Slides>14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-apple-system</vt:lpstr>
      <vt:lpstr>Google Sans</vt:lpstr>
      <vt:lpstr>zillaslab</vt:lpstr>
      <vt:lpstr>等线</vt:lpstr>
      <vt:lpstr>等线 Light</vt:lpstr>
      <vt:lpstr>Arial</vt:lpstr>
      <vt:lpstr>Open Sans</vt:lpstr>
      <vt:lpstr>Office 主题​​</vt:lpstr>
      <vt:lpstr>Pdf2Ical产品方案设计</vt:lpstr>
      <vt:lpstr>项目历史介绍（竞品分析）</vt:lpstr>
      <vt:lpstr>项目历史介绍（竞品分析）</vt:lpstr>
      <vt:lpstr>项目历史介绍（竞品分析）</vt:lpstr>
      <vt:lpstr>项目历史介绍（竞品分析）</vt:lpstr>
      <vt:lpstr>产品定位</vt:lpstr>
      <vt:lpstr>目标</vt:lpstr>
      <vt:lpstr>产品内容总策划（应用流程）</vt:lpstr>
      <vt:lpstr>产品内容总策划（设计与测试规范）</vt:lpstr>
      <vt:lpstr>产品内容总策划（开发日程表）</vt:lpstr>
      <vt:lpstr>技术解决方案-1 </vt:lpstr>
      <vt:lpstr>技术解决方案-2 </vt:lpstr>
      <vt:lpstr>弃用</vt:lpstr>
      <vt:lpstr>推广方案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Pdf2Ical产品方案设计</dc:title>
  <dc:creator>C L</dc:creator>
  <cp:lastModifiedBy>C L</cp:lastModifiedBy>
  <cp:revision>96</cp:revision>
  <dcterms:created xsi:type="dcterms:W3CDTF">2021-10-16T06:00:55Z</dcterms:created>
  <dcterms:modified xsi:type="dcterms:W3CDTF">2021-10-18T02:07:32Z</dcterms:modified>
</cp:coreProperties>
</file>